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00.jpg" ContentType="image/png"/>
  <Override PartName="/ppt/media/image141.jpg" ContentType="image/png"/>
  <Override PartName="/ppt/media/image143.jpg" ContentType="image/png"/>
  <Override PartName="/ppt/media/image213.jpg" ContentType="image/gi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5" r:id="rId2"/>
    <p:sldId id="290" r:id="rId3"/>
    <p:sldId id="256" r:id="rId4"/>
    <p:sldId id="258" r:id="rId5"/>
    <p:sldId id="291" r:id="rId6"/>
    <p:sldId id="259" r:id="rId7"/>
    <p:sldId id="260" r:id="rId8"/>
    <p:sldId id="292" r:id="rId9"/>
    <p:sldId id="261" r:id="rId10"/>
    <p:sldId id="293" r:id="rId11"/>
    <p:sldId id="262" r:id="rId12"/>
    <p:sldId id="294" r:id="rId13"/>
    <p:sldId id="263" r:id="rId14"/>
    <p:sldId id="295" r:id="rId15"/>
    <p:sldId id="264" r:id="rId16"/>
    <p:sldId id="296" r:id="rId17"/>
    <p:sldId id="297" r:id="rId18"/>
    <p:sldId id="265" r:id="rId19"/>
    <p:sldId id="298" r:id="rId20"/>
    <p:sldId id="266" r:id="rId21"/>
    <p:sldId id="267" r:id="rId22"/>
    <p:sldId id="299" r:id="rId23"/>
    <p:sldId id="300" r:id="rId24"/>
    <p:sldId id="268" r:id="rId25"/>
    <p:sldId id="269" r:id="rId26"/>
    <p:sldId id="301" r:id="rId27"/>
    <p:sldId id="270" r:id="rId28"/>
    <p:sldId id="271" r:id="rId29"/>
    <p:sldId id="302" r:id="rId30"/>
    <p:sldId id="276" r:id="rId31"/>
    <p:sldId id="303" r:id="rId32"/>
    <p:sldId id="304" r:id="rId33"/>
    <p:sldId id="278" r:id="rId34"/>
    <p:sldId id="279" r:id="rId35"/>
    <p:sldId id="305" r:id="rId36"/>
    <p:sldId id="306" r:id="rId37"/>
    <p:sldId id="280" r:id="rId38"/>
    <p:sldId id="307" r:id="rId39"/>
    <p:sldId id="308" r:id="rId40"/>
    <p:sldId id="309" r:id="rId41"/>
    <p:sldId id="282" r:id="rId42"/>
    <p:sldId id="283" r:id="rId43"/>
    <p:sldId id="310" r:id="rId44"/>
    <p:sldId id="311" r:id="rId45"/>
    <p:sldId id="284" r:id="rId46"/>
    <p:sldId id="312" r:id="rId47"/>
    <p:sldId id="285" r:id="rId48"/>
    <p:sldId id="313" r:id="rId49"/>
    <p:sldId id="286" r:id="rId50"/>
    <p:sldId id="287" r:id="rId51"/>
    <p:sldId id="314" r:id="rId52"/>
    <p:sldId id="315" r:id="rId53"/>
    <p:sldId id="288" r:id="rId54"/>
    <p:sldId id="316" r:id="rId55"/>
    <p:sldId id="272" r:id="rId56"/>
    <p:sldId id="273" r:id="rId57"/>
    <p:sldId id="274" r:id="rId5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nice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E8BCC-16EC-4D32-8519-FDB8F7933B49}" type="datetimeFigureOut">
              <a:rPr lang="cs-CZ" smtClean="0"/>
              <a:t>11.5.2015</a:t>
            </a:fld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7BD922C-1289-483D-B04D-B502E11444B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27" name="Zástupný symbol pro obsah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E8BCC-16EC-4D32-8519-FDB8F7933B49}" type="datetimeFigureOut">
              <a:rPr lang="cs-CZ" smtClean="0"/>
              <a:t>11.5.2015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7BD922C-1289-483D-B04D-B502E11444B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nice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19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E8BCC-16EC-4D32-8519-FDB8F7933B49}" type="datetimeFigureOut">
              <a:rPr lang="cs-CZ" smtClean="0"/>
              <a:t>11.5.2015</a:t>
            </a:fld>
            <a:endParaRPr lang="cs-CZ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D922C-1289-483D-B04D-B502E11444B3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E8BCC-16EC-4D32-8519-FDB8F7933B49}" type="datetimeFigureOut">
              <a:rPr lang="cs-CZ" smtClean="0"/>
              <a:t>11.5.2015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D922C-1289-483D-B04D-B502E11444B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25" name="Zástupný symbol pro text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8" name="Zástupný symbol pro obsah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E8BCC-16EC-4D32-8519-FDB8F7933B49}" type="datetimeFigureOut">
              <a:rPr lang="cs-CZ" smtClean="0"/>
              <a:t>11.5.2015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7BD922C-1289-483D-B04D-B502E11444B3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Přímá spojnice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E8BCC-16EC-4D32-8519-FDB8F7933B49}" type="datetimeFigureOut">
              <a:rPr lang="cs-CZ" smtClean="0"/>
              <a:t>11.5.2015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D922C-1289-483D-B04D-B502E11444B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E8BCC-16EC-4D32-8519-FDB8F7933B49}" type="datetimeFigureOut">
              <a:rPr lang="cs-CZ" smtClean="0"/>
              <a:t>11.5.2015</a:t>
            </a:fld>
            <a:endParaRPr lang="cs-CZ"/>
          </a:p>
        </p:txBody>
      </p:sp>
      <p:sp>
        <p:nvSpPr>
          <p:cNvPr id="24" name="Zástupný symbol pro zápatí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D922C-1289-483D-B04D-B502E11444B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římá spojnice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E8BCC-16EC-4D32-8519-FDB8F7933B49}" type="datetimeFigureOut">
              <a:rPr lang="cs-CZ" smtClean="0"/>
              <a:t>11.5.2015</a:t>
            </a:fld>
            <a:endParaRPr lang="cs-CZ"/>
          </a:p>
        </p:txBody>
      </p:sp>
      <p:sp>
        <p:nvSpPr>
          <p:cNvPr id="29" name="Zástupný symbol pro zápatí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D922C-1289-483D-B04D-B502E11444B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rázek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E8BCC-16EC-4D32-8519-FDB8F7933B49}" type="datetimeFigureOut">
              <a:rPr lang="cs-CZ" smtClean="0"/>
              <a:t>11.5.2015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D922C-1289-483D-B04D-B502E11444B3}" type="slidenum">
              <a:rPr lang="cs-CZ" smtClean="0"/>
              <a:t>‹#›</a:t>
            </a:fld>
            <a:endParaRPr lang="cs-CZ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E8BCC-16EC-4D32-8519-FDB8F7933B49}" type="datetimeFigureOut">
              <a:rPr lang="cs-CZ" smtClean="0"/>
              <a:t>11.5.2015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D922C-1289-483D-B04D-B502E11444B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E8BCC-16EC-4D32-8519-FDB8F7933B49}" type="datetimeFigureOut">
              <a:rPr lang="cs-CZ" smtClean="0"/>
              <a:t>11.5.2015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D922C-1289-483D-B04D-B502E11444B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nice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datum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88E8BCC-16EC-4D32-8519-FDB8F7933B49}" type="datetimeFigureOut">
              <a:rPr lang="cs-CZ" smtClean="0"/>
              <a:t>11.5.2015</a:t>
            </a:fld>
            <a:endParaRPr lang="cs-CZ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7BD922C-1289-483D-B04D-B502E11444B3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nadpi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9" name="Přímá spojnice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nice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g"/><Relationship Id="rId5" Type="http://schemas.openxmlformats.org/officeDocument/2006/relationships/image" Target="../media/image42.jpeg"/><Relationship Id="rId4" Type="http://schemas.openxmlformats.org/officeDocument/2006/relationships/image" Target="../media/image4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g"/><Relationship Id="rId5" Type="http://schemas.openxmlformats.org/officeDocument/2006/relationships/image" Target="../media/image47.jpeg"/><Relationship Id="rId4" Type="http://schemas.openxmlformats.org/officeDocument/2006/relationships/image" Target="../media/image4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g"/><Relationship Id="rId4" Type="http://schemas.openxmlformats.org/officeDocument/2006/relationships/image" Target="../media/image6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g"/><Relationship Id="rId5" Type="http://schemas.openxmlformats.org/officeDocument/2006/relationships/image" Target="../media/image67.jpeg"/><Relationship Id="rId4" Type="http://schemas.openxmlformats.org/officeDocument/2006/relationships/image" Target="../media/image6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g"/><Relationship Id="rId5" Type="http://schemas.openxmlformats.org/officeDocument/2006/relationships/image" Target="../media/image72.jpg"/><Relationship Id="rId4" Type="http://schemas.openxmlformats.org/officeDocument/2006/relationships/image" Target="../media/image7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5" Type="http://schemas.openxmlformats.org/officeDocument/2006/relationships/image" Target="../media/image77.jpg"/><Relationship Id="rId4" Type="http://schemas.openxmlformats.org/officeDocument/2006/relationships/image" Target="../media/image7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jpeg"/><Relationship Id="rId5" Type="http://schemas.openxmlformats.org/officeDocument/2006/relationships/image" Target="../media/image82.jpg"/><Relationship Id="rId4" Type="http://schemas.openxmlformats.org/officeDocument/2006/relationships/image" Target="../media/image8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jp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jpeg"/><Relationship Id="rId5" Type="http://schemas.openxmlformats.org/officeDocument/2006/relationships/image" Target="../media/image97.jpg"/><Relationship Id="rId4" Type="http://schemas.openxmlformats.org/officeDocument/2006/relationships/image" Target="../media/image9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jpg"/><Relationship Id="rId5" Type="http://schemas.openxmlformats.org/officeDocument/2006/relationships/image" Target="../media/image102.jpeg"/><Relationship Id="rId4" Type="http://schemas.openxmlformats.org/officeDocument/2006/relationships/image" Target="../media/image10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jpg"/><Relationship Id="rId5" Type="http://schemas.openxmlformats.org/officeDocument/2006/relationships/image" Target="../media/image107.jpg"/><Relationship Id="rId4" Type="http://schemas.openxmlformats.org/officeDocument/2006/relationships/image" Target="../media/image10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jpg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jpeg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jpg"/><Relationship Id="rId5" Type="http://schemas.openxmlformats.org/officeDocument/2006/relationships/image" Target="../media/image122.jpeg"/><Relationship Id="rId4" Type="http://schemas.openxmlformats.org/officeDocument/2006/relationships/image" Target="../media/image12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jpeg"/><Relationship Id="rId5" Type="http://schemas.openxmlformats.org/officeDocument/2006/relationships/image" Target="../media/image127.png"/><Relationship Id="rId4" Type="http://schemas.openxmlformats.org/officeDocument/2006/relationships/image" Target="../media/image12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jpeg"/><Relationship Id="rId5" Type="http://schemas.openxmlformats.org/officeDocument/2006/relationships/image" Target="../media/image132.jpg"/><Relationship Id="rId4" Type="http://schemas.openxmlformats.org/officeDocument/2006/relationships/image" Target="../media/image131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8.jpeg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g"/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3.jpg"/><Relationship Id="rId5" Type="http://schemas.openxmlformats.org/officeDocument/2006/relationships/image" Target="../media/image142.jpg"/><Relationship Id="rId4" Type="http://schemas.openxmlformats.org/officeDocument/2006/relationships/image" Target="../media/image14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8.jpeg"/><Relationship Id="rId5" Type="http://schemas.openxmlformats.org/officeDocument/2006/relationships/image" Target="../media/image147.jpg"/><Relationship Id="rId4" Type="http://schemas.openxmlformats.org/officeDocument/2006/relationships/image" Target="../media/image146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3.jpg"/><Relationship Id="rId5" Type="http://schemas.openxmlformats.org/officeDocument/2006/relationships/image" Target="../media/image152.jpg"/><Relationship Id="rId4" Type="http://schemas.openxmlformats.org/officeDocument/2006/relationships/image" Target="../media/image151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g"/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8.jpeg"/><Relationship Id="rId5" Type="http://schemas.openxmlformats.org/officeDocument/2006/relationships/image" Target="../media/image157.jpg"/><Relationship Id="rId4" Type="http://schemas.openxmlformats.org/officeDocument/2006/relationships/image" Target="../media/image156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3.jpg"/><Relationship Id="rId5" Type="http://schemas.openxmlformats.org/officeDocument/2006/relationships/image" Target="../media/image162.jpeg"/><Relationship Id="rId4" Type="http://schemas.openxmlformats.org/officeDocument/2006/relationships/image" Target="../media/image16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g"/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8.jpg"/><Relationship Id="rId5" Type="http://schemas.openxmlformats.org/officeDocument/2006/relationships/image" Target="../media/image167.jpg"/><Relationship Id="rId4" Type="http://schemas.openxmlformats.org/officeDocument/2006/relationships/image" Target="../media/image166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g"/><Relationship Id="rId2" Type="http://schemas.openxmlformats.org/officeDocument/2006/relationships/image" Target="../media/image16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3.jpg"/><Relationship Id="rId5" Type="http://schemas.openxmlformats.org/officeDocument/2006/relationships/image" Target="../media/image172.jpg"/><Relationship Id="rId4" Type="http://schemas.openxmlformats.org/officeDocument/2006/relationships/image" Target="../media/image171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image" Target="../media/image17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8.jpeg"/><Relationship Id="rId5" Type="http://schemas.openxmlformats.org/officeDocument/2006/relationships/image" Target="../media/image177.png"/><Relationship Id="rId4" Type="http://schemas.openxmlformats.org/officeDocument/2006/relationships/image" Target="../media/image17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image" Target="../media/image179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3.jpg"/><Relationship Id="rId5" Type="http://schemas.openxmlformats.org/officeDocument/2006/relationships/image" Target="../media/image182.jpeg"/><Relationship Id="rId4" Type="http://schemas.openxmlformats.org/officeDocument/2006/relationships/image" Target="../media/image18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g"/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5" Type="http://schemas.openxmlformats.org/officeDocument/2006/relationships/image" Target="../media/image187.jpg"/><Relationship Id="rId4" Type="http://schemas.openxmlformats.org/officeDocument/2006/relationships/image" Target="../media/image186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jpg"/><Relationship Id="rId2" Type="http://schemas.openxmlformats.org/officeDocument/2006/relationships/image" Target="../media/image18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3.jpg"/><Relationship Id="rId5" Type="http://schemas.openxmlformats.org/officeDocument/2006/relationships/image" Target="../media/image192.jpeg"/><Relationship Id="rId4" Type="http://schemas.openxmlformats.org/officeDocument/2006/relationships/image" Target="../media/image191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8.jpeg"/><Relationship Id="rId5" Type="http://schemas.openxmlformats.org/officeDocument/2006/relationships/image" Target="../media/image197.jpeg"/><Relationship Id="rId4" Type="http://schemas.openxmlformats.org/officeDocument/2006/relationships/image" Target="../media/image19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gif"/><Relationship Id="rId2" Type="http://schemas.openxmlformats.org/officeDocument/2006/relationships/image" Target="../media/image19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3.jpeg"/><Relationship Id="rId5" Type="http://schemas.openxmlformats.org/officeDocument/2006/relationships/image" Target="../media/image202.jpg"/><Relationship Id="rId4" Type="http://schemas.openxmlformats.org/officeDocument/2006/relationships/image" Target="../media/image20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g"/><Relationship Id="rId2" Type="http://schemas.openxmlformats.org/officeDocument/2006/relationships/image" Target="../media/image20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8.jpg"/><Relationship Id="rId5" Type="http://schemas.openxmlformats.org/officeDocument/2006/relationships/image" Target="../media/image207.jpg"/><Relationship Id="rId4" Type="http://schemas.openxmlformats.org/officeDocument/2006/relationships/image" Target="../media/image206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jpg"/><Relationship Id="rId2" Type="http://schemas.openxmlformats.org/officeDocument/2006/relationships/image" Target="../media/image20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3.jpg"/><Relationship Id="rId5" Type="http://schemas.openxmlformats.org/officeDocument/2006/relationships/image" Target="../media/image212.jpeg"/><Relationship Id="rId4" Type="http://schemas.openxmlformats.org/officeDocument/2006/relationships/image" Target="../media/image21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gif"/><Relationship Id="rId2" Type="http://schemas.openxmlformats.org/officeDocument/2006/relationships/image" Target="../media/image2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8.jpeg"/><Relationship Id="rId5" Type="http://schemas.openxmlformats.org/officeDocument/2006/relationships/image" Target="../media/image217.jpeg"/><Relationship Id="rId4" Type="http://schemas.openxmlformats.org/officeDocument/2006/relationships/image" Target="../media/image216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jpg"/><Relationship Id="rId2" Type="http://schemas.openxmlformats.org/officeDocument/2006/relationships/image" Target="../media/image2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3.jpg"/><Relationship Id="rId5" Type="http://schemas.openxmlformats.org/officeDocument/2006/relationships/image" Target="../media/image222.jpg"/><Relationship Id="rId4" Type="http://schemas.openxmlformats.org/officeDocument/2006/relationships/image" Target="../media/image22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jpg"/><Relationship Id="rId2" Type="http://schemas.openxmlformats.org/officeDocument/2006/relationships/image" Target="../media/image2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8.jpg"/><Relationship Id="rId5" Type="http://schemas.openxmlformats.org/officeDocument/2006/relationships/image" Target="../media/image227.jpg"/><Relationship Id="rId4" Type="http://schemas.openxmlformats.org/officeDocument/2006/relationships/image" Target="../media/image226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jpg"/><Relationship Id="rId2" Type="http://schemas.openxmlformats.org/officeDocument/2006/relationships/image" Target="../media/image22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3.jpg"/><Relationship Id="rId5" Type="http://schemas.openxmlformats.org/officeDocument/2006/relationships/image" Target="../media/image232.jpg"/><Relationship Id="rId4" Type="http://schemas.openxmlformats.org/officeDocument/2006/relationships/image" Target="../media/image231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jpeg"/><Relationship Id="rId2" Type="http://schemas.openxmlformats.org/officeDocument/2006/relationships/image" Target="../media/image2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8.jpg"/><Relationship Id="rId5" Type="http://schemas.openxmlformats.org/officeDocument/2006/relationships/image" Target="../media/image237.jpg"/><Relationship Id="rId4" Type="http://schemas.openxmlformats.org/officeDocument/2006/relationships/image" Target="../media/image236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jpeg"/><Relationship Id="rId2" Type="http://schemas.openxmlformats.org/officeDocument/2006/relationships/image" Target="../media/image23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3.jpg"/><Relationship Id="rId5" Type="http://schemas.openxmlformats.org/officeDocument/2006/relationships/image" Target="../media/image242.jpeg"/><Relationship Id="rId4" Type="http://schemas.openxmlformats.org/officeDocument/2006/relationships/image" Target="../media/image24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jpg"/><Relationship Id="rId2" Type="http://schemas.openxmlformats.org/officeDocument/2006/relationships/image" Target="../media/image2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8.jpg"/><Relationship Id="rId5" Type="http://schemas.openxmlformats.org/officeDocument/2006/relationships/image" Target="../media/image247.jpg"/><Relationship Id="rId4" Type="http://schemas.openxmlformats.org/officeDocument/2006/relationships/image" Target="../media/image246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jpeg"/><Relationship Id="rId2" Type="http://schemas.openxmlformats.org/officeDocument/2006/relationships/image" Target="../media/image24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3.jpg"/><Relationship Id="rId5" Type="http://schemas.openxmlformats.org/officeDocument/2006/relationships/image" Target="../media/image252.jpeg"/><Relationship Id="rId4" Type="http://schemas.openxmlformats.org/officeDocument/2006/relationships/image" Target="../media/image251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jpg"/><Relationship Id="rId2" Type="http://schemas.openxmlformats.org/officeDocument/2006/relationships/image" Target="../media/image2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8.gif"/><Relationship Id="rId5" Type="http://schemas.openxmlformats.org/officeDocument/2006/relationships/image" Target="../media/image257.jpg"/><Relationship Id="rId4" Type="http://schemas.openxmlformats.org/officeDocument/2006/relationships/image" Target="../media/image256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jpg"/><Relationship Id="rId2" Type="http://schemas.openxmlformats.org/officeDocument/2006/relationships/image" Target="../media/image2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3.jpg"/><Relationship Id="rId5" Type="http://schemas.openxmlformats.org/officeDocument/2006/relationships/image" Target="../media/image262.jpeg"/><Relationship Id="rId4" Type="http://schemas.openxmlformats.org/officeDocument/2006/relationships/image" Target="../media/image261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jpg"/><Relationship Id="rId2" Type="http://schemas.openxmlformats.org/officeDocument/2006/relationships/image" Target="../media/image26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8.jpeg"/><Relationship Id="rId5" Type="http://schemas.openxmlformats.org/officeDocument/2006/relationships/image" Target="../media/image267.jpg"/><Relationship Id="rId4" Type="http://schemas.openxmlformats.org/officeDocument/2006/relationships/image" Target="../media/image266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jpeg"/><Relationship Id="rId2" Type="http://schemas.openxmlformats.org/officeDocument/2006/relationships/image" Target="../media/image26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3.jpeg"/><Relationship Id="rId5" Type="http://schemas.openxmlformats.org/officeDocument/2006/relationships/image" Target="../media/image272.jpeg"/><Relationship Id="rId4" Type="http://schemas.openxmlformats.org/officeDocument/2006/relationships/image" Target="../media/image271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jpeg"/><Relationship Id="rId2" Type="http://schemas.openxmlformats.org/officeDocument/2006/relationships/image" Target="../media/image27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8.jpeg"/><Relationship Id="rId5" Type="http://schemas.openxmlformats.org/officeDocument/2006/relationships/image" Target="../media/image277.jpeg"/><Relationship Id="rId4" Type="http://schemas.openxmlformats.org/officeDocument/2006/relationships/image" Target="../media/image276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1680" y="260648"/>
            <a:ext cx="5761037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délník 3"/>
          <p:cNvSpPr/>
          <p:nvPr/>
        </p:nvSpPr>
        <p:spPr>
          <a:xfrm>
            <a:off x="251520" y="1700808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Inovace studia hydrobiologických disciplín s důrazem na rozšíření možností </a:t>
            </a: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	uplatnění 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absolventů biologických oborů </a:t>
            </a:r>
            <a:r>
              <a:rPr lang="cs-CZ" b="1" dirty="0" err="1">
                <a:latin typeface="Arial" panose="020B0604020202020204" pitchFamily="34" charset="0"/>
                <a:cs typeface="Arial" panose="020B0604020202020204" pitchFamily="34" charset="0"/>
              </a:rPr>
              <a:t>PřF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 UP v praxi.</a:t>
            </a:r>
            <a:b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		      </a:t>
            </a:r>
            <a:r>
              <a:rPr lang="cs-CZ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. číslo: CZ.1.07/2.2.00/28.0173</a:t>
            </a:r>
            <a:r>
              <a:rPr lang="cs-CZ" dirty="0"/>
              <a:t>	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971600" y="3081734"/>
            <a:ext cx="72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  <a:p>
            <a:r>
              <a:rPr lang="cs-CZ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Přehled odborné literatury</a:t>
            </a:r>
            <a:endParaRPr lang="cs-CZ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1979712" y="6341258"/>
            <a:ext cx="5112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Aktualizováno </a:t>
            </a:r>
            <a:r>
              <a:rPr 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11. </a:t>
            </a:r>
            <a:r>
              <a:rPr 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5. 2015</a:t>
            </a: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84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Anděl P (2011):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Ekotoxikologie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bioindikace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 biomonitoring.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Evernia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Liberec, 243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Anděra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Gaisler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 (2012):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Savci České republiky: popis, rozšíření, ekologie, ochrana. Academia, Praha, 285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Anděra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 (2014):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Naši netopýři. Správa jeskyní České republiky, Průhonice, 167 pp.</a:t>
            </a:r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Andersen T,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Cranston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PS,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Epler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JH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(2013):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Chironomidae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holarctic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region: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Keys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diagnoses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larvae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Insect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systematics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evolution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Lund, 573 pp.</a:t>
            </a:r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b="1" dirty="0" smtClean="0"/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Anderson DE,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Goudie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AS,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Parker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AG (2013):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Global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environments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through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quaternary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Exploring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environmental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(second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edition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). Oxford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Oxford, 406 pp.</a:t>
            </a:r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1026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462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2360" y="10527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06084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2360" y="328517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88084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72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Archer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D (2010):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Global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Carbon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Cycle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Princeton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Princeton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216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Arnell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N (2002):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Hydrology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global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environmental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Prentice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Hall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Harlow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346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Askew RR (2003):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dragonflies of Europe. Harley Books, Colchester, 308 pp.</a:t>
            </a:r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Asrari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E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(2014):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Heavy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Metal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Contamination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Assessment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Remediation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Strategies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CRC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London, 386 pp.</a:t>
            </a:r>
          </a:p>
          <a:p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b="1" dirty="0" smtClean="0"/>
          </a:p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Avise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JC (2000):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Phylogeography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the history and formation of species. Harvard University Press, Cambridge, 464 pp.</a:t>
            </a:r>
            <a:endParaRPr lang="cs-CZ" sz="1200" dirty="0" smtClean="0"/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1026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6330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0527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5" y="2132856"/>
            <a:ext cx="1296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50120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21939" y="501336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89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Bar-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Yosef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Mayer DE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(2005):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Archaeomalacology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Molluscs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former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environments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human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Oxbow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books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Park End Place, 184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Barker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GM (2001):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Biology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Terrestrial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Molluscs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CABI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Pub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Wallingford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558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Barker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GM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(2004):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Natural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enemies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terrestrial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molluscs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CABI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publishing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Wallingford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644 pp.</a:t>
            </a:r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Barnard PC, Ross E (2008):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Guide to the adult caddisflies or sedge files (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Trichoptera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). FSC Publications, Shrewsbury, 12 pp.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Barnard PC, Ross E (2012):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adult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Trichoptera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(caddisflies) of Britain and Ireland. Royal Entomological Society, St. Albans, 198 pp.</a:t>
            </a: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1682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2360" y="10527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2360" y="350120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13285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501336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984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Bass J (1998):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Last-instar larvae and pupae of the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Simullidae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of Britain and Ireland: a key with brief ecological notes. Freshwater Biological Association, Ambleside, 104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Bauernfeind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E, Soldán T (2012):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mayflies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Europe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Ephemeroptera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). Apollo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books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Ollerup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781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Beccaloni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 (2009):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Arachnids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Natural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history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museum, London, 320 pp. </a:t>
            </a:r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Beebee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T, Rowe G (2007):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An introduction to molecular ecology. Oxford University Press, Oxford, 416 pp.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Belgrano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A,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Scharler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UM,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Dunne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Ulanowicz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RE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(2005):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Aquatic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food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webs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ecosystem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Oxford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New York, 262 pp.</a:t>
            </a: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80352" y="4462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0527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429000"/>
            <a:ext cx="1260000" cy="17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20077" y="213285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86916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07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Bell S,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McGillivray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D,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Pedersen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O (2013):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Environmental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law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OUP Oxford, Oxford, 848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Bhatt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S (2009):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International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Environmental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Law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APH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Publishing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Corporation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Delhi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287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Bianchi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AM,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Fields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JN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(2011):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Gastropods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Diversity, Habitat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Genetics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Nova Science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Pub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Inc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New York, 206 pp.</a:t>
            </a:r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Birnie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P, Boyle A, </a:t>
            </a:r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Redgwell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C (2009):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International Law and the Environment. Oxford University Press, Oxford, 888 pp.</a:t>
            </a:r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b="1" dirty="0" smtClean="0"/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Björk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S (2014):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Limnological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Environmental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Rehabilitation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Schweizerbart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Sche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Vlgsb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., 381 pp. </a:t>
            </a:r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25451" y="44624"/>
            <a:ext cx="1260000" cy="17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2360" y="108359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50120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18202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94116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236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Bobrowsky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PT (2001):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Geoenvironmental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Mapping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Methods,Theory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CRC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London, 750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Boon P, Raven P (eds.) (2012):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River conservation and management. Wiley-Blackwell,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Chichester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432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Bortone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SA (1999):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Seagrasses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Monitoring,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Ecology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Physiology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and Management. CRC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London, 336 pp.</a:t>
            </a:r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Boulton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A (2014):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Australian freshwater ecology : processes and management. Wiley-Blackwell,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Chichester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386 pp. </a:t>
            </a:r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Braniš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 (2003):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Základy ekologie a ochrany životního prostředí: učebnice pro střední školy. Informatorium, Praha, 203 pp.</a:t>
            </a:r>
            <a:endParaRPr lang="cs-CZ" sz="1200" dirty="0" smtClean="0"/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80352" y="4462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2360" y="11067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2360" y="3543777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80352" y="217463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80352" y="494116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13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Brát M (2012):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Tethys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cesty za kouzlem vody. Naše vojsko, Praha, 275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Braune W,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Guiry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MD (2011):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Seaweeds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A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guide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common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benthic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green,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brown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algae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world's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oceans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Koeltz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scientific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books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Koenigstein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601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Brezonik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P, Arnold W (2011):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Chemistry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Chemistry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Natural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Engineered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Aquatic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Systems. Oxford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Oxford, 808 pp.</a:t>
            </a:r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Brönmark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Ch,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Hansson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LA (2005):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biology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lakes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ponds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Oxford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New York, 285 pp.</a:t>
            </a:r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Brönmark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Ch,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Hansson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LA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(2012):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Chemical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ecology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aquatic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Oxford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New York, 291 pp.</a:t>
            </a:r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80352" y="11682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2360" y="335699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80352" y="217463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80352" y="494116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2360" y="11249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1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Brooks S, </a:t>
            </a:r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Lewington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E (1997):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Field guide to the dragonflies &amp; damselflies of Great Britain and Ireland. British Wildlife Publishing, Oxford, 160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Brtek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 (2005):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Fauna Slovenska II. Veda, Bratislava, 144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Buffagni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A,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Cazzola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López-Rodríguez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MJ, Alba-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Trecedor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Armanini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DG (2009):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Distribution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ecological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preferences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freshwater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organisms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Volume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Ephemeroptera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Pensoft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Sofia, 254 pp.</a:t>
            </a:r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Burel F,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Baudry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 (2003):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Landscape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Ecology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Concepts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CRC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London, 378 pp.</a:t>
            </a:r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Burgess WE (2000):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Dr. Burgess's mini-atlas of marine aquarium fishes. T.F.H. Publications, Neptune City, N.J., 736 pp.</a:t>
            </a:r>
            <a:endParaRPr lang="cs-CZ" sz="1200" dirty="0" smtClean="0"/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5879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2811" y="110842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50120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15802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94116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78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Calow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P,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Petts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GE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(1994):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rivers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handbook: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Volume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2.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Blackwell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scientific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publications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London,  523 pp.</a:t>
            </a:r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Cameron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R (2003):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Land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snails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British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Isles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FSC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publications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Telford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84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Clark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RB (2001):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Marine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Pollution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Oxford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New York, 237 pp.</a:t>
            </a:r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Clarke KC (2001):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Geographic information systems and environmental modeling. Prentice Hall, New Jersey, 306 pp.</a:t>
            </a:r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Collen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B,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Pettorelli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N,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Baillie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JEM,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Durant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SM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(2013):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Biodiversity monitoring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conversation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bridging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gap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global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commitment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local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Wiley-Blackwell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Chichester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464 pp.</a:t>
            </a:r>
            <a:endParaRPr lang="cs-CZ" sz="1200" dirty="0" smtClean="0"/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360" y="158796"/>
            <a:ext cx="1296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1067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507845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18319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503241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21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Cranston PS (1982):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 key to the larvae of the British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Orthocladiinae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Chironomidae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). Freshwater Biological Association, Ambleside, 152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Croft PS (1986):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 key to the major groups of British freshwater invertebrates. FSC Publications, Shrewsbury, 48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Crothers J (2012):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Snails on rocky sea shores. Pelagic Publishing, Exeter, 179 pp.</a:t>
            </a:r>
            <a:endParaRPr lang="cs-CZ" sz="1200" dirty="0" smtClean="0"/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Dallinger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R,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Rainbow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PS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(1993):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Ecotoxicology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Metals in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Invertebrates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CRC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London, 480 pp.</a:t>
            </a:r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Damohorský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(2010):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Právo životního prostředí. C. H. Beck, Praha, 678 pp.</a:t>
            </a:r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4180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3088" y="1052736"/>
            <a:ext cx="1258543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59225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276872"/>
            <a:ext cx="1260000" cy="17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2360" y="494116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57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Das MM, </a:t>
            </a:r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Saikia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MD (2009):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Hydrology. PHI, New Delhi, 372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Davis H (2010):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Kreativní detail a makro: Tipy a techniky pro digitální fotografie.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Computer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Brno, 240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Debelius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H (2013):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Indian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Ocean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reef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guide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Maldives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Sri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Lanka,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Thailand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South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Africa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Mauritius,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Madagascar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East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Africa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Seychelles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ConchBooks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Harxheim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321 pp.</a:t>
            </a:r>
            <a:endParaRPr lang="cs-CZ" sz="1200" dirty="0" smtClean="0"/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Debelius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H,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Kuiter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R (2007):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Nudibranchs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world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1,200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nudibranchs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around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world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2,500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photographs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IKAN-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Unterwasserarc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hiv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Frankfurt, 360 pp.</a:t>
            </a:r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Dijkstra KDB (2014): 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Libellen Europas : der Bestimmungsführer. Haupt, Bern, 320 pp.</a:t>
            </a:r>
            <a:endParaRPr lang="cs-CZ" sz="1200" dirty="0" smtClean="0"/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1663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2360" y="112577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2360" y="357301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34907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501317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07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Dillon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RT (2000):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ecology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freshwater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molluscs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Cambridge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Cambridge,  509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Disney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RHL (1999):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British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Dixidae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(meniskus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midges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)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Thaumaleidae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trickle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midges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keys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ecological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notes.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Freshwater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Biological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Association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Ambleside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128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Dobson M, Pawley S, Fletcher M, Powell A (2012):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Guide to freshwater invertebrates. Freshwater Biological Association, Ambleside, 216 pp.</a:t>
            </a:r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Dodds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W,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Whilles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 (2010):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Freshwater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ecology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Concepts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environmental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limnology.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Academic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Burlington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811 pp.</a:t>
            </a:r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Dorava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JM, Montgomery DR,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Palcsak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BB,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Fitzpatrick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FA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(2001):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Geomorphic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processes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riverine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habitat.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American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geophysical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union, Washington, DC, 253 pp.</a:t>
            </a:r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2360" y="11663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12474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57301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2360" y="227687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2360" y="501317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11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Dungel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J, Řehák Z (2011):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Atlas ryb, obojživelníků a plazů České a Slovenské republiky. Academia, Praha, 181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Dungel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J, Hudec K (2013):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Atlas ptáků České a Slovenské republiky. Academia, Praha, 252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Dürr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S,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Thomason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JC (2010):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Biofouling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Wiley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Blackwell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Chichester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429 pp. </a:t>
            </a:r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Dvořák P,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Pyszko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M, Velíšek J, Dvořáková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Líšková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Z, Andreji J (2014):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Anatomie a fyziologie ryb. FROV JU, Vodňany, 189 pp.</a:t>
            </a:r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Ebert DA, Fowler S (2014):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An illustrated pocket guide to the sharks of the world. Wild nature press, Plymouth, 256 pp.</a:t>
            </a:r>
            <a:endParaRPr lang="cs-CZ" sz="1200" dirty="0" smtClean="0"/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7063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12474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57320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27687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2360" y="501317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62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Elliott JM (2009):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Freshwater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megaloptera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neuroptera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of Britain and Ireland: keys to adults and larvae, and a review of their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ekology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Freshwater Biological Association, Ambleside, 71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Elliott JM, </a:t>
            </a:r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Humpesch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UH (2010):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Mayfly larvae (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Ephemeroptera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 of Britain and Ireland: keys and a review of their ecology. Freshwater Biological Association, Ambleside, 152 pp. 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Elliott JM, Mann KH (1979):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 key to the British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freshwate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leeches: with notes on their life cycles and ecology. Freshwater Biological Association, Ambleside, 72 pp.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Eloranta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P,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Kwandrans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Kusel-Fetzmann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E (2011):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Rhodophyta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Phaeophyceae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Spektrum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Akademischer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Verlag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Heidelberg, 156 pp.</a:t>
            </a:r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Erhardt H, Knop D,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Debelius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H (2005):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Corals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Indo-Pacific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field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guide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IKAN-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Unterwasserarc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hiv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Frankfurt, 306 pp.</a:t>
            </a:r>
            <a:endParaRPr lang="cs-CZ" sz="1200" dirty="0" smtClean="0"/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4413" y="176361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1067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35699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4413" y="213285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986875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92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Ettl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H,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Gärtner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G (2008):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Chlorophyta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2.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Teil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/ part 2: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Tetrasporales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Chlorococcales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Gloeodendrales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Spektrum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Akademischer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Verlag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Heidelberg, 436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Farndon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Safina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C (2011):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Atlas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Oceans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Ecological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Survey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Underwater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Yale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New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Haven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256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Fatherree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J (1998):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Soft corals: [selecting and maintaining soft corals feeding and algal symbiosis lighting and water clarity]. T.F.H. Publications, Neptune City, N.J., 96 pp.</a:t>
            </a:r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Fatherree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J (1999):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Hard corals: [selecting and maintaining hard corals feeding and algal symbiosis lighting and water clarity]. T.F.H. Publications, Neptune City, N.J., 96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Flannagan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JF,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Marshall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KE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(1980):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Advances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Ephemeroptera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biology.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Plenum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New York, 552 pp.</a:t>
            </a:r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76361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166273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35699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13285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986875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635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Flegr J (2007): 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Úvod do evoluční biologie. Academia, Praha, 544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Flegr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 (2011):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Pozor,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Toxo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tajná učebnice praktické metodologie vědy. Academia, Praha, 352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Flügel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E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(2011):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Fossil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Algae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Recent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Developments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Springer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Berlin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378 pp. </a:t>
            </a: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Fretter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V, Graham A (1999):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British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Prosobranch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Molluscs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Ray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Society, London, 820 pp.</a:t>
            </a:r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Frid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Ch, Dobson M (2013):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Ecology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aquatic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management. Oxford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Oxford, 339 pp.</a:t>
            </a:r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76361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1067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35699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13285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2360" y="486916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92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Fryer G (1982):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parasitic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copepoda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branchiura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of British freshwater fishes: a handbook and key. Freshwater Biological Association, Ambleside, 87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Fryxell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GA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(2011):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Survival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Strategies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Algae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Cambridge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Cambridge, 158 pp. </a:t>
            </a: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Gaisler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J, Zima J (2007):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Zoologie obratlovců, Academia, Praha, 692 pp.</a:t>
            </a:r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Gaston KJ,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Spicer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JI (2004):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Biodiversity: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Blackwell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publishing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Malden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191 pp</a:t>
            </a:r>
            <a:r>
              <a:rPr lang="cs-CZ" sz="1200" dirty="0"/>
              <a:t>.</a:t>
            </a:r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Gergel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SE, Turner MG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(2002):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Landscape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Ecology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A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Practical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Guide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Concepts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Techniques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Springer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New York, 316 pp.</a:t>
            </a:r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31927" y="11682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1067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35699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15162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86916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767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Gibson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R (1994):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Nemerteans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Field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studies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council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Shrewsbury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224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Gibson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CH (2012):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Mořské pobřeží: nový kapesní atlas.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Slovart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Praha, 224 pp.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Goldman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ChR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Kumagai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Robarts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RD (2013):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Climatic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global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warming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inland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waters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Impact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mitigation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societies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Wiley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Blackwell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Chichester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472 pp. </a:t>
            </a:r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Gordon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ND,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McMahon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TA,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Finlayson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BL,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Gippel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ChJ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, Nathan RJ (2004):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Stream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hydrology: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ecologists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John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Wiley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Sons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Chichester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429 pp.</a:t>
            </a:r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Graf W, Murphy J,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Dahl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J, Zamora-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Munoz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C,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López-Rodríguez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MJ (2008):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Distribution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ecological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preferences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freshwater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organism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Volume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Trichoptera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Pensoft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Sofia, 388 pp.</a:t>
            </a:r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1682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1067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402931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15162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86916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956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Graf W, Lorenz AW,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Tierno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Figueroa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JM,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Lücke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S,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López-Rodríguez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MJ,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Davies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C (2009):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Distribution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ecological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preferences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freshwater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organism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Volume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Plecoptera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Pensoft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Sofia, 262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Grafton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RQ,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Hussey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K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(2011):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resources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planning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management. Cambridge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Cambridge, 777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Gremlica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T, Vrabec V,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Cílek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V,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Zavail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V,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Leošová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A, Volf O (2013):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Industriální krajina a její přirozená obnova: právní východiska a rekultivační metodika oblastí narušených těžbou. Novela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bohemica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Praha, 110 pp.</a:t>
            </a:r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Harari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YN (2013):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Sapiens: od zvířete k božskému jedinci. Leda, Voznice, 518 pp.</a:t>
            </a:r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Harker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 (1989):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Mayflies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Richmond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Publishing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Co. Ltd.,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Slough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56 pp.</a:t>
            </a: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1663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152675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42919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13285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33845" y="494136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04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Hartman P (2006):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Hydrobiologie. Informatorium, Praha, 359 pp.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Hartman P,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Bendářová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D, Mikl R (2012):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Management akvakultury. Jihočeská univerzita v Českých Budějovicích, 202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Hartman P,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Regenda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 (2014):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Praktika v rybníkářství. FROV JU, Vodňany, 374 pp.</a:t>
            </a:r>
            <a:endParaRPr lang="cs-CZ" sz="1200" dirty="0" smtClean="0"/>
          </a:p>
          <a:p>
            <a:endParaRPr lang="cs-CZ" sz="1200" dirty="0" smtClean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Hatcher P, </a:t>
            </a:r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Battey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N (2011):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Biological diversity: exploiters and exploited. Wiley-Blackwell,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Chichester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436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Hayward PJ (1985):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Ctenostome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bryozoans: keys and notes for the identification of the species. E.J. Brill, London, 169 pp.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1663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14262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654391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38945" y="220486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2360" y="494116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7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Hayward PJ (1985):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Cyclostome bryozoans: keys and notes for the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indentification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of the species. E.J. Brill, London, 147 pp.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Hayward PJ (1994):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Animals of sandy shores. Richmond Publishing, Slough, 104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Hayward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PJ, Nelson-Smith T,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Shields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Ch (1996):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Collins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pocket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guide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shore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Britain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Europe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HarperCollins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Publishers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London, 352 pp.</a:t>
            </a:r>
            <a:endParaRPr lang="cs-CZ" sz="1200" dirty="0" smtClean="0"/>
          </a:p>
          <a:p>
            <a:endParaRPr lang="cs-CZ" sz="1200" dirty="0" smtClean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Helfman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GS,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Collette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BB,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Facey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DE,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Bowen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BW (2009):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diversity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fishes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biology,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evolution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ecology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Wiley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Blackwell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Chichester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720 pp. 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Henrikson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R,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Edwards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 (2013):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Algae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Microfarms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community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urban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gardens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rooftop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mobile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vertical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farms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living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buildings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CreateSpace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Independent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Publishing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Platform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Seattle, 148 pp. </a:t>
            </a: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1663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14262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68110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2360" y="221783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94116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655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Herring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P (2002):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biology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deep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ocean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Oxford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Universty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New York, 314 pp.</a:t>
            </a: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Hogarth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PJ (2007):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biology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mangroves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seagrasses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Oxford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New York, 273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Horáková M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(2007):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Analytika vody. VŠCHT Praha, 335 pp</a:t>
            </a:r>
            <a:endParaRPr lang="cs-CZ" sz="1200" dirty="0" smtClean="0"/>
          </a:p>
          <a:p>
            <a:endParaRPr lang="cs-CZ" sz="1200" dirty="0" smtClean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Horálek V, Ševčík JGK, Čurdová E, Helán V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(2010):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Vzorkování I: obecné zásady. 2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Theta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Český Těšín, 131 pp. 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Horsák M, Juřičková L, Picka J (2013):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Měkkýši České a Slovenské republiky. Kabourek, Zlín, 264 pp.</a:t>
            </a: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1663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14262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64521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21783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502501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543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Housecroft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C,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Sharpe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AG (2014):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Anorganická chemie. VŠCHT, Praha, 1152 pp. </a:t>
            </a:r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/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Hudec I (2010):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Fauna Slovenska III. Veda, Bratislava, 496 pp.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Hurford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C, Schneider M,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Cowx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I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(2010):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Conservation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monitoring in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freshwater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habitats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pracrical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guide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case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studies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Springer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Dordrecht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415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Hůrka K (1996):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Carabidae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Czech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Slovak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Republics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Kabourek, Zlín, 565 pp.</a:t>
            </a:r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Hůrka K (2005):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Brouci České a Slovenské republiky. Kabourek, Zlín, 390 pp.</a:t>
            </a: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2360" y="11663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66823" y="10527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46368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2360" y="207249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61177" y="486916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616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Chaloupka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V (2014):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Zákon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vodovodech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kanalizacích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s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prováděcí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vyhláškou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podrobným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komentářem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velké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novele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včetně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dopadů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nového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občanského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zákoníku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k 1.4.2014.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Sondy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Praha, 287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Cham S (2012):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Field guide to the larvae and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exuviae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of British Dragonflies: Dragonflies (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Anisoptera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 and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Damseflies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Zygoptera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). British Dragonfly Society, Whittlesey, 152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Chase R (2002):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Behavior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its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neural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gastropod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molluscs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Oxford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New York, 314 pp.</a:t>
            </a:r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Chinery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M (2009):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Collins complete guide to British insects. Collins, London, 384 pp.</a:t>
            </a:r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Jamieson A (2015):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hadal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zone: life in the deepest oceans. Cambridge University Press, Cambridge, 382 pp.</a:t>
            </a:r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34216" y="15112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0527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50120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27706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501336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607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Johnson WS, Allen DM (2012):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Zooplankton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atlantic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gulf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coasts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A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guide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identification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ecology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Johns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Hopkins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Baltimore, 452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Jursík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F (2001):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 Anorganická chemie nekovů. VŠCHT, Praha, 228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Jursík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F (2002):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 Anorganická chemie kovů. VŠCHT, Praha, 152 pp.</a:t>
            </a:r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Kadlubowska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JZ (2009):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Chlorophyta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8.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Teil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/ part 8: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Conjugatophyceae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I: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Zygnemales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Spektrum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Akademischer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Verlag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Heidelberg, 532 pp.</a:t>
            </a:r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Kaiser MJ,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Attrill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MJ,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Jennings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S, Thomas DN,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Barnes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DKA,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Brierley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AS,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Hiddink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JG,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Kaartokallio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H,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Polunin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NVC,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Raffaelli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DG (2011):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Marine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ecology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processes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impacts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Oxford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New York, 501 pp.</a:t>
            </a:r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5112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0527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50120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27706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501336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876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Kamps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HJ (2008):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Makrofotografie.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Zoner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Brno, 255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Kernan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Battarbee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RW,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Moss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B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(2010):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impacts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freshwater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Wiley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Blackwell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Chichester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314 pp.</a:t>
            </a:r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/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Kerney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MP (1999):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Atlas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Land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Freshwater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Molluscs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Britain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Ireland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Harley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Books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Colchester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272 pp. </a:t>
            </a:r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Khanna DR, Yadav PR (2008):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Biology of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Coelenterata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Discovery Publishing House, New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Delfi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393 pp.</a:t>
            </a:r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Kileen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I, Aldridge D, Oliver G (2004):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Freshwater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bivalves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Britain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Ireland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Field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studies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council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Shrewsbury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114 pp.</a:t>
            </a: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2360" y="158205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05292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470765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2360" y="220486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501336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8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Kirkpatrick PA, Pugh PR (1984):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Siphonophores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velellids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keys and notes for the identification of the species. E.J. Brill, London, 154 pp.</a:t>
            </a: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Kis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B (1974):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Fauna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republicii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socialiste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Romania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insecta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Academia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republicii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socialiste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Romania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Bukurešť, 271 pp. 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Kočárek P (2013):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Rovnokřídlí (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Insecta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Orthoptera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) České republiky. Academia, Praha, 283 pp.</a:t>
            </a:r>
            <a:endParaRPr lang="cs-CZ" sz="1200" dirty="0"/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Kočárek P, Holuša J, Vidlička L (2005):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Blattaria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Mantodea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Orthoptera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Dermaptera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České a Slovenské republiky. Kabourek, Zlín, 348 pp.</a:t>
            </a:r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Kočíková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P (1998):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Evropská unie a životní prostředí: politiky, strategie, legislativa.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Montanex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Ostrava, 182 pp. </a:t>
            </a: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1663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102165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44795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15162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28000" y="486916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83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>
                <a:latin typeface="Arial" panose="020B0604020202020204" pitchFamily="34" charset="0"/>
                <a:cs typeface="Arial" panose="020B0604020202020204" pitchFamily="34" charset="0"/>
              </a:rPr>
              <a:t>Koese B (2008): </a:t>
            </a:r>
            <a:r>
              <a:rPr lang="nl-NL" sz="1200" dirty="0">
                <a:latin typeface="Arial" panose="020B0604020202020204" pitchFamily="34" charset="0"/>
                <a:cs typeface="Arial" panose="020B0604020202020204" pitchFamily="34" charset="0"/>
              </a:rPr>
              <a:t>De Nederlandse steenvliegen (Plecoptera). Nederlandse Entomologische Vereniging, 158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Köhler G (2012):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Color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Catalogue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Field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Biologists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Herpeton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Offenbach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am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Main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49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Kolář F, Matějů J,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Lučanová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M, Chlumská Z, Černá K, Prach J, Baláž V,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Falteisek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L (2012):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Ochrana přírody z pohledu biologa: proč a jak chránit českou přírodu. Dokořán, Praha, 213 pp.</a:t>
            </a:r>
            <a:endParaRPr lang="cs-CZ" sz="1200" dirty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Krasny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ME (2003):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Invasion ecology : teacher's guide. NSTA Press, Arlington, 230 pp.</a:t>
            </a:r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Kremer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BP (2013):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Mikroskop zcela jednoduše: preparace, barvení i digitální mikrofotografie krok za krokem.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Aventinum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Praha, 189 pp.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1663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19675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42919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15162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34216" y="486916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57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Kriska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G (2013):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Freshwater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Invertebrates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Central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Europe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A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Field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Guide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Springer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Berlin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412 pp.</a:t>
            </a:r>
          </a:p>
          <a:p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Kristiansen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Preisig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HR (2007):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Chrysophyte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Haptophyte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algae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2.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Teil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/ part 2: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Synurophyceae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Spektrum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Akademischer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Verlag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Heidelberg, 252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Kůrka A (2015):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Pavouci České republiky. Academia, Praha, 624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Kutílek M (2008):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Racionálně o globálním oteplování. Dokořán, Praha, 185 pp.</a:t>
            </a:r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Lampert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W, Sommer U (2007):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Limnoecology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ecology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lakes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streams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Oxford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New York, 324 pp.</a:t>
            </a: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1663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090701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42919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23647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90097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39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Lancaster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Downes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BJ (2013):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Aquatic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entomology. Oxford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Oxford, 304 pp.</a:t>
            </a: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Lange-Bertalot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H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(2013):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Diatomeen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Süßwasser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Benthos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Mitteleuropa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Koeltz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scientific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books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Koenigstein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908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Langton PH, </a:t>
            </a:r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Pinder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LCV (2007):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Keys to the adult male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chironomidae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of Britain and Ireland. Freshwater Biological Association, Ambleside, 407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Larink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O,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Westheide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W (2011):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Coastal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plankton: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photo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guide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seas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Verlag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Friedrich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Pfeil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München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143 pp.</a:t>
            </a:r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Larson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EJ (2009):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Evoluce: pozoruhodný příběh dějin vědecké teorie.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Slovart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Praha, 326 pp.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5713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090701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42900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23647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86916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Leschen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RAB (2013):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Arthropoda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Insecta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Coleoptera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de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Gruyter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Berlin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550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Leschen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RAB,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Beutel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RG (2014):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Handbook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Zoology: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Coleoptera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Beetles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De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Gruyter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Berlin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675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Lillehammer A (1988):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Stoneflies (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Plecoptera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 of Fennoscandia and Denmark. E.J. Brill, Leiden, 165 pp.</a:t>
            </a:r>
            <a:endParaRPr lang="cs-CZ" sz="1200" dirty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Lillywhite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HB (2014):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Snakes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Structure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Behavior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World's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Snakes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Oxford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Oxford, 256 pp.</a:t>
            </a:r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Linhart I (2012):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Toxikologie: Interakce škodlivých látek s živými organismy, jejich mechanismy, projevy a důsledky. VŠCHT Praha, 376 pp.</a:t>
            </a: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1663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090701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43500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23647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38945" y="486916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29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Linhart I (2014):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Toxikologie: Interakce škodlivých látek s živými organismy, jejich mechanismy, projevy a důsledky. VŠCHT, Praha, 412 pp.</a:t>
            </a:r>
          </a:p>
          <a:p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Little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C (2000):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biology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soft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shores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estuaries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Oxford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New York, 252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Little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C,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Williams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GA,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Trowbridge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CD (2009):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biology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rocky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shores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Oxford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New York, 356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Lomborg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B (2008):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Zchlaďte hlavy: skeptický ekolog o globálním oteplování. Dokořán, Praha, 360 pp.</a:t>
            </a:r>
            <a:endParaRPr lang="cs-CZ" sz="1200" dirty="0"/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Lorenz K (2014):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Osm smrtelných hříchů civilizace. Leda, Voznice, 137 pp.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2244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090701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42919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23647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86916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398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Ložek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V (2011):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Po stopách pravěkých dějů: o silách, které vytvářely naši krajinu. Dokořán, Praha, 184 pp.</a:t>
            </a: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Lydeard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Ch, Lindberg D,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Vermeij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G (2003):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Molecular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systematics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phylogeography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mollusks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Smithsonian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Books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Washington, D.C., 328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Lyon JG (ed.) (2002):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GIS for water resources and watershed management. Taylor &amp; Francis, London, 274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Macadam C, Bennett C (2010):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 pictorial guide to British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Ephemeroptera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FSC Publications, Telford, 132 pp.</a:t>
            </a:r>
            <a:endParaRPr lang="cs-CZ" sz="1200" dirty="0"/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Macan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TT (1982):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study of stoneflies, mayflies and caddis flies. Amateur Entomologists' Society, 44 pp. 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2244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1249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537399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23647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79715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511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Macek J (2012):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Blanokřídlí České republiky. Academia, Praha, 524 pp.</a:t>
            </a: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Macek J, Dvořák J,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Traxler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R, Červenka V (2007):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Motýli a housenky střední Evropy: Noční motýli I. Academia, Praha, 340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Macek J, Dvořák J,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Traxler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R, Červenka V (2009):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Motýli a housenky střední Evropy: Noční motýli II. Academia, Praha, 490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Malicky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H (2004):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Atlas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Trichoptera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Atlas der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Europäischen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Köcherfliegen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= Atlas des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Trichopteres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d'Europe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Springer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Dordrecht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359 pp.</a:t>
            </a:r>
            <a:endParaRPr lang="cs-CZ" sz="1200" dirty="0"/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Maštera J, Zavadil V, Dvořák J (2015):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Vajíčka a larvy obojživelníků České republiky. Academia, Praha, 180 pp.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2244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090701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502091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23647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79715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41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Matějček T (2007):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Malý geografický a ekologický slovník: příručka pro školy i veřejnost. Nakladatelství České geografické společnosti, Praha, 132 pp.</a:t>
            </a: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Mays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LW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(2010):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Ancient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Technologies.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Springer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Berlin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239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McMurry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 (2007):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Organická chemie. VŠCHT, Praha, 1270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Mikátová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B,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Vlašín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M, Zavadil V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(2001):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Atlas rozšíření plazů v České republice. Atlas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distribution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reptiles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Czech Republic. AOPK </a:t>
            </a: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ČR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Praha, 256 pp.</a:t>
            </a:r>
            <a:endParaRPr lang="cs-CZ" sz="1200" dirty="0"/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Miller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ChB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Wheeler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PA (2012):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Biological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oceanography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Wiley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Blackwell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Chichester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464 pp.</a:t>
            </a: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2244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090701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502091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27687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79715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74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Moller </a:t>
            </a:r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Pillot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HKM (2009):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Chironomidae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larvae of the Netherlands and adjacent lowlands: biology and ecology of the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Chironomini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KNNV Publishing, Zeist, 270 pp.</a:t>
            </a: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Moller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Pillot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HKM (2013):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Chironomidae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larvae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Netherlands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adjacent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lowlands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biology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ecology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aquatic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Orthocladiinae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KNNV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Publishing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Zeist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312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Moore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R (2014):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Lost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Frogs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Quest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World's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Rarest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Amphibians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Firefly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Books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Richmond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Hill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256 pp. </a:t>
            </a:r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Musy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A,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Higy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Ch (2011):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Hydrology: A science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nature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Science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publishers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Enfield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326 pp.</a:t>
            </a:r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Nentwig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W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(2014):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Nevítaní vetřelci: invazní rostliny a živočichové v Evropě. Academia, Praha, 247 pp.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1663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090701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531575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13285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79715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82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Newell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GE,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Newell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RC (2006):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Marine plankton: A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practical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guide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Pisces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conservation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Ltd.,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Pennigton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228 pp.</a:t>
            </a:r>
          </a:p>
          <a:p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Newman L, Cannon L (2005):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Fabulous flatworms: a guide to marine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polyclads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CSIRO Publishing, Collingwood. 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Nielsen C (1989):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Entoprocts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keys and notes for the identification of the species. E.J. Brill, Leiden, 131 pp.</a:t>
            </a:r>
            <a:endParaRPr lang="cs-CZ" sz="1200" dirty="0"/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Page LM, Burr BM (2011):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Peterson field guide to freshwater fishes of North America north of Mexico. Houghton Mifflin Harcourt, Boston, 688 pp.</a:t>
            </a:r>
            <a:endParaRPr lang="cs-CZ" sz="1200" dirty="0"/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Pease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A,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Pease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B (2013):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Řeč těla lásky. Portál, Praha, 110 pp.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2269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090701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531575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24253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72514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919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Pekár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S (2009):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Moderní analýza biologických dat. Masarykova univerzita, Brno, 236 pp.</a:t>
            </a: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Penney D, Jepson JE (2014):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Fossil insects: an introduction to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palaeoentomology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Siri Scientific Press, Manchester, 224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Pennigton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KL, Cech TV (2010):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resources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environmental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issues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Cambridge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Cambridge, 457 pp.</a:t>
            </a:r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Peregrine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productions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(2001):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Mayfly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Nymphs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Peregrine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Productions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Little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Blakenham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2 pp.</a:t>
            </a:r>
            <a:endParaRPr lang="cs-CZ" sz="1200" dirty="0"/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Peregrine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productions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(2003):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Semi-aquatic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pyralid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moths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Peregrine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Productions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Little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Blakenham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2 pp.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1663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090701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531575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27201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30642" y="479715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086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Petts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G,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Calow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P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(1996):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River biota: diversity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dynamics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Blackwell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science, Oxford, 257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Pihan</a:t>
            </a:r>
            <a:r>
              <a:rPr lang="cs-CZ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 (2013):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Mistroství práce s DSLR (8. vydání). IDIF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Publishing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Vlkov, 284 pp.</a:t>
            </a: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Pipkin</a:t>
            </a:r>
            <a:r>
              <a:rPr lang="cs-CZ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BW, </a:t>
            </a:r>
            <a:r>
              <a:rPr lang="cs-CZ" sz="1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Gorsline</a:t>
            </a:r>
            <a:r>
              <a:rPr lang="cs-CZ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DS, </a:t>
            </a:r>
            <a:r>
              <a:rPr lang="cs-CZ" sz="1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Casey</a:t>
            </a:r>
            <a:r>
              <a:rPr lang="cs-CZ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RE, </a:t>
            </a:r>
            <a:r>
              <a:rPr lang="cs-CZ" sz="1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Dunn</a:t>
            </a:r>
            <a:r>
              <a:rPr lang="cs-CZ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DA, </a:t>
            </a:r>
            <a:r>
              <a:rPr lang="cs-CZ" sz="1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Schellenberg</a:t>
            </a:r>
            <a:r>
              <a:rPr lang="cs-CZ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 (2001):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Laboratory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exercises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oceanography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W.H.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Freeman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New York, 270 pp.</a:t>
            </a:r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Pitter</a:t>
            </a:r>
            <a:r>
              <a:rPr lang="cs-CZ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 (2009):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Hydrochemie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4. aktualizované vydání. VŠCHT Praha, 592 pp.</a:t>
            </a:r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Plant CW (2013):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adults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British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lacewings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allies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Field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studies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council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Telford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90 pp. </a:t>
            </a: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1663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32320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531575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291281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79715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544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Pontin</a:t>
            </a:r>
            <a:r>
              <a:rPr lang="en-US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RM (1978): 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key to the freshwater planktonic and semi-planktonic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Rotifera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British Isles. Freshwater Biological Association, Ambleside, 178 pp.</a:t>
            </a:r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>
              <a:solidFill>
                <a:prstClr val="black"/>
              </a:solidFill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Porter J (2012):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Seasearch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guide to bryozoans and hydroids of Britain and Ireland. Marine Conservation Society, Herefordshire</a:t>
            </a:r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Prach K, </a:t>
            </a:r>
            <a:r>
              <a:rPr lang="cs-CZ" sz="1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Štech</a:t>
            </a:r>
            <a:r>
              <a:rPr lang="cs-CZ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M, Říha P (2009): 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Ekologie a rozšíření biomů na Zemi.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Scientia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Praha, 151 pp.</a:t>
            </a:r>
            <a:endParaRPr lang="cs-CZ" sz="1200" dirty="0" smtClean="0">
              <a:solidFill>
                <a:prstClr val="black"/>
              </a:solidFill>
            </a:endParaRPr>
          </a:p>
          <a:p>
            <a:endParaRPr lang="cs-CZ" sz="1200" dirty="0" smtClean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Primack</a:t>
            </a:r>
            <a:r>
              <a:rPr lang="cs-CZ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RB, </a:t>
            </a:r>
            <a:r>
              <a:rPr lang="cs-CZ" sz="1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Kindlmann</a:t>
            </a:r>
            <a:r>
              <a:rPr lang="cs-CZ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P, </a:t>
            </a:r>
            <a:r>
              <a:rPr lang="cs-CZ" sz="1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Jersáková</a:t>
            </a:r>
            <a:r>
              <a:rPr lang="cs-CZ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 (2011): 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Úvod do biologie ochrany přírody. Portál, Praha, 472 pp.</a:t>
            </a:r>
            <a:endParaRPr lang="cs-CZ" sz="1200" dirty="0" smtClean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 smtClean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Pryce</a:t>
            </a:r>
            <a:r>
              <a:rPr lang="cs-CZ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D, </a:t>
            </a:r>
            <a:r>
              <a:rPr lang="cs-CZ" sz="1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Macadam</a:t>
            </a:r>
            <a:r>
              <a:rPr lang="cs-CZ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C, </a:t>
            </a:r>
            <a:r>
              <a:rPr lang="cs-CZ" sz="1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Brooks</a:t>
            </a:r>
            <a:r>
              <a:rPr lang="cs-CZ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 (2007):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British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stonefly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Plecoptera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families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adults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larvae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Field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studies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council</a:t>
            </a:r>
            <a:r>
              <a:rPr lang="cs-CZ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Shrewsbury</a:t>
            </a:r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2360" y="11663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12474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42919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2360" y="206084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2360" y="494136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514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Pytl V (2012):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Podzemní vody České republiky.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Milpo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media, Praha, 175 pp.</a:t>
            </a:r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Rahman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AA,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Boguslawski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P, Gold Ch,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Said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MN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(2013):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Developments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multidimensional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spatial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data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Springer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Berlin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249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Randák T (2013):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Rybářství ve volných vodách. FROV JU, Vodňany, 434 pp.</a:t>
            </a:r>
            <a:endParaRPr lang="cs-CZ" sz="1200" dirty="0" smtClean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Reay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D, Smith P, van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Amstel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A.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(2010):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Methane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Earthscan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London, 272 pp.</a:t>
            </a:r>
          </a:p>
          <a:p>
            <a:endParaRPr lang="cs-CZ" sz="1200" dirty="0" smtClean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 smtClean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Reischig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 (2002):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Výukové videopořady. Mantis, Plzeň</a:t>
            </a:r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2360" y="11663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0527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47419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26743" y="206084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2360" y="486916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72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Reischig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J, Buchar J (2001):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Videoatlas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bezobratlých živočichů. Mantis, Plzeň</a:t>
            </a:r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Rex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MA,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Etter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RJ (2010):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Deep-sea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biodiversity: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pattern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Harvard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Cambridge, 368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Reynaud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EG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(2014):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Imaging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marine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Macrophotography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microscopy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approaches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marine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biology.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Wiley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Blackwell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Weinheim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253 pp. </a:t>
            </a:r>
          </a:p>
          <a:p>
            <a:endParaRPr lang="cs-CZ" sz="1200" dirty="0" smtClean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Reynoldson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TB,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Young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JO (2000):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key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freshwater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triclads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Britain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Ireland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notes on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ecology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Freshwater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biological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association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Ambleside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72 pp.</a:t>
            </a:r>
            <a:endParaRPr lang="cs-CZ" sz="1200" dirty="0">
              <a:solidFill>
                <a:prstClr val="black"/>
              </a:solidFill>
            </a:endParaRPr>
          </a:p>
          <a:p>
            <a:endParaRPr lang="cs-CZ" sz="1200" dirty="0" smtClean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 smtClean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Ridley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 (2007):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Červená královna: [sexualita a vývoj lidské přirozenosti]. Portál, Praha, 315 pp.</a:t>
            </a:r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2360" y="11663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1249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47419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06084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96388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75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Richmond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A,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Hu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Q (2013):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Handbook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Microalgal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Culture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Applied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Phycology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Biotechnology.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Wiley-Blackwell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Chichester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736 pp.</a:t>
            </a: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Robin A (2011):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Encyclopedia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marine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bivalves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Scaphopoda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Polyplacophora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Cephalopoda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AFC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Xenophora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Paris, 302 pp.</a:t>
            </a:r>
            <a:endParaRPr lang="cs-CZ" sz="1200" dirty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Roni P,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Beechie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T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(2013):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Stream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watershed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restoration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A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guide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restoring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riverine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processes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habitats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Wiley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Blackwell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Chichester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300 pp. </a:t>
            </a:r>
          </a:p>
          <a:p>
            <a:endParaRPr lang="cs-CZ" sz="1200" dirty="0" smtClean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Rosypal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S (2003):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Nový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přehled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biologie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Scientia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Praha, 797 pp.</a:t>
            </a:r>
            <a:endParaRPr lang="cs-CZ" sz="1200" dirty="0" smtClean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 smtClean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Samuels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ML,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Witmer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JA,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Schaffner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A (2012):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Statistics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sciences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Pearson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Boston, 654 pp. </a:t>
            </a: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2360" y="11663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61360" y="11249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47419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08337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2360" y="494116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37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Sandgren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CD, Smol JP,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Kristiansen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(2009):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Chrysophyte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Algae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Ecology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Phylogeny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Cambridge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Cambridge, 416 pp.</a:t>
            </a: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Sands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P,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Peel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Fabra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A,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MacKenzie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R (2012):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Principles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International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Environmental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Law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Cambridge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Cambridge, 992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Sartori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Landolt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P (1999):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Atlas de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distribution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ephemeres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suisse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Insecta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Ephemeroptera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Schweizerische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Entomologische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Gesellschaft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Zürich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214 pp.</a:t>
            </a:r>
            <a:endParaRPr lang="cs-CZ" sz="1200" dirty="0" smtClean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Sauter W (</a:t>
            </a:r>
            <a:r>
              <a:rPr lang="de-DE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.) (1997): 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Fauna </a:t>
            </a:r>
            <a:r>
              <a:rPr lang="de-DE" sz="1200" dirty="0" err="1">
                <a:latin typeface="Arial" panose="020B0604020202020204" pitchFamily="34" charset="0"/>
                <a:cs typeface="Arial" panose="020B0604020202020204" pitchFamily="34" charset="0"/>
              </a:rPr>
              <a:t>Insecta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>
                <a:latin typeface="Arial" panose="020B0604020202020204" pitchFamily="34" charset="0"/>
                <a:cs typeface="Arial" panose="020B0604020202020204" pitchFamily="34" charset="0"/>
              </a:rPr>
              <a:t>Helvetica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. Schweizerische Entomologische Gesellschaft, Zürich, 298 pp.</a:t>
            </a:r>
            <a:endParaRPr lang="cs-CZ" sz="1200" dirty="0" smtClean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 smtClean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Savage AA (1999):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Keys to the larvae of British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Corixidae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Freshwater Biological Association, Ambleside, 56 pp.</a:t>
            </a:r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75767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095313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526413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103425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96388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49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Savage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JM (2002):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amphibians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reptiles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Costa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Rica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A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herpetofauna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continents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seas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Chicago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Chicago, 934 pp.</a:t>
            </a: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Scourfield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DJ, Harding JP (1958):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 key to the British freshwater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cladocera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with notes on their ecology. Freshwater Biological Association, Ambleside, 55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Schneller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P,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Pantchev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E (2008):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Parasitology in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Snakes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Lizards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Chelonians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A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Husbandry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Guide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Edition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Chimaira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Frankfurt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am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Main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203 pp.</a:t>
            </a: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Schultz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GA,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Engman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ET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(2000):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Remote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Sensing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in Hydrology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Management.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Springer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Berlin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483 pp.</a:t>
            </a:r>
          </a:p>
          <a:p>
            <a:endParaRPr lang="cs-CZ" sz="1200" dirty="0" smtClean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 smtClean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Simmonds MP, </a:t>
            </a:r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Molleson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L (2012):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Guide to the UK cetaceans and seals. FSC Publications, Telford</a:t>
            </a:r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2360" y="11663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1249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526413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103425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96388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242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Singh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Singh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RB, Hassan MI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(2014):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Landscape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Ecology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Management: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Proceedings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IGU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Rohtak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Conference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Vol. 2.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Springer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New York, 352 pp.</a:t>
            </a: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Smallshire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D, Swash A (2010):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Britain's dragonflies: a field guide to the damselflies and dragonflies of Britain and Ireland. Princeton University Press, Princeton, 208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Smrž J (2013):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Základy biologie, ekologie a systému bezobratlých živočichů. Karolinum, Praha, 192 pp.</a:t>
            </a:r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Sparreboom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 (2014):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Salamanders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World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Salamanders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Europe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Asia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Northern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Africa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KNNV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publishing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Zeist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432 pp.</a:t>
            </a: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 smtClean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Spector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P (2008):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Data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Manipulation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R.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Springer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New York, 154 pp.</a:t>
            </a: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1663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1249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42900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7090" y="2103425"/>
            <a:ext cx="1258252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2360" y="479715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527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Speight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Henderson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P (2010):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Marine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ecology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Concepts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Wiley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Blackwell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Chichester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276 pp. </a:t>
            </a: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Sterner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RW,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Elser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JJ (2002):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Ecological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stoichiometry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biology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elements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molecules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biosphere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Princeton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Princeton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439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Swain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A (2013):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Managing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Conflict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Asia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Africa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Middle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East.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Routledge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Abingdon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256 pp.</a:t>
            </a: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Tebbani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S,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Filali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R,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Lopes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F,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Dumur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D,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Pareau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D (2014):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cs-CZ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Biofixation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by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Microalgae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Automation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Process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Wiley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-ISTE,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Chichester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192 pp.</a:t>
            </a: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 smtClean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Thompson TE (1989):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Molluscs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benthic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opisthobranchs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keys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notes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identification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species = (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Mollusca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Gastropoda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). E.J.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Brill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Leiden, 356 pp.</a:t>
            </a:r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1663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1249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42900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103425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79715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Tkadlec E (2008):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Populační ekologie: struktura, růst a dynamika populací. Univerzita Palackého v Olomouci, 400 pp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Tomancová J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(2010):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Základy práva (nejen) pro školy. Albert, Boskovice, 305 pp.</a:t>
            </a: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Townsend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DW (2012):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Oceanography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marine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biology: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marine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science.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Sinauer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associates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Sunderland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512 pp </a:t>
            </a: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Valentová O, Máchová J, Kroupová H (2013):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Základy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hydrochemie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- návody pro laboratorní cvičení. Jihočeská univerzita v Českých Budějovicích, 123 pp.</a:t>
            </a:r>
            <a:endParaRPr lang="cs-CZ" sz="1200" dirty="0"/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Vallenduuk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HJ,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Pillot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HKM (2007):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Chironomidae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larvae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Netherlands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adjacent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lowlands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general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ekology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tanypodinae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KNNV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Publ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Zeist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144 pp.</a:t>
            </a:r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33449" y="11663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0527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57301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13094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824669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31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van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Andel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Aronson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(2012):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Restoration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ecology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frontier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Wiley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Blackwell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Chichester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381 pp. </a:t>
            </a: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Velíšek J, Svobodová Z, Blahová J, Máchová J, Stará A,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Dobšíková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R, Široká Z, Modrá H, Valentová O, Randák T, Štěpánová S, Kocour Kroupová H, Maršálek P,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Grabic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R, Zusková E, Bartošková E,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Stancová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V (2014):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Vodní toxikologie pro rybáře.  FROV JU, Vodňany, 600 pp</a:t>
            </a: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Veron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JEN (1993):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Corals of Australia and the Indo-Pacific. University of Hawai'i Press, Honolulu, 644 pp.</a:t>
            </a:r>
            <a:endParaRPr lang="cs-CZ" sz="1200" dirty="0"/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Visser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H, van </a:t>
            </a:r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Zanten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(2000):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European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limnofauna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a pictorial key to the families. Springer, New York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Volf P, Horák P (2007):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Paraziti a jejich biologie. Triton, Praha, 318 pp.</a:t>
            </a:r>
            <a:endParaRPr lang="cs-CZ" sz="1200" dirty="0"/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5159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0527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42900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26933" y="215266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824669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80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Vymětal J (2012):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Informační zdroje v životním prostředí.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Wolters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Kluwer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ČR, Praha, 180 pp.</a:t>
            </a:r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Wagner R,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Marxsen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Zwick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P,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Cox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EJ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(2011):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Central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stream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long term study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Breitenbach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Wiley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Blackwell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Weinheim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672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Wainwright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Mulligan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M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(2013):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Environmental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modelling: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Finding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simplicity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complexity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(second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edition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Wiley-Blackwell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Oxford, 475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Waldbauer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G (2008):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 walk around the pond: insects in and over the water. Harvard University Press, Cambridge, 312 pp.</a:t>
            </a:r>
            <a:endParaRPr lang="cs-CZ" sz="1200" dirty="0"/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Walker D, </a:t>
            </a:r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Cresswell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G (2011):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Whales and dolphins of the European Atlantic : the Bay of Biscay, English Channel, Celtic Sea and coastal SW Ireland. Wild Guides, Old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Basing, 88 pp.</a:t>
            </a: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5159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0527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42900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15266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79715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258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Wallace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I (2006):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Simple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key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caddis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larvae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Field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studies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council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Telford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59 pp. </a:t>
            </a: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Wallace ID, Wallace B (1990):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Keys to the case-bearing caddis larvae of Britain and Ireland. Freshwater Biological Association, 240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Wang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LK,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Chen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JP, Hung YT,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Shammas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NK (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.) (2009):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Heavy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Metals in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CRC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London, 516 pp.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Ward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AD,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Trimble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SW (2003):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Environmental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Hydrology. CRC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London, 502 pp.</a:t>
            </a:r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Wareham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DC (2005):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Elsevier's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Dictionary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Herpetological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Terms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Elsevier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Amsterdam, 240 pp. </a:t>
            </a: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5159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0527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44250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15266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824669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680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Waringer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J, Graf W (2011):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Atlas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central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trichoptera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larvae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Erik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Mauch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Verlag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Dinkelscherben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468 pp.</a:t>
            </a: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Welter-Schultes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F (2012):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non-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marine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molluscs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guide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species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identification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Bestimmungsbuch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europäische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Land-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und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Süsswassermollusken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Planet Poster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Editions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Göttingen, 760 pp.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Wiggins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GB (2004):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Caddisflies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underwater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architects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Toronto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Toronto, 292 pp.</a:t>
            </a:r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Wilson S, Swan G (2013):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 complete guide to reptiles of Australia. New Holland Publishers, London, 592 pp.</a:t>
            </a:r>
            <a:endParaRPr lang="cs-CZ" sz="1200" dirty="0"/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Wood CH (2013):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Sea anemones and corals of Britain and Ireland. Wild nature press, Plymouth, 160 pp.</a:t>
            </a:r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16509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54227" y="11249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46673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19039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866527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39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Wood </a:t>
            </a:r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(2013):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diver's guide to marine life of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Britain and Ireland. Wild nature press, Plymouth, 160 pp.</a:t>
            </a:r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Wood TS, Okamura B (2005):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 new key to the freshwater bryozoans of Britain, Ireland and continental Europe: with notes on their ecology. Freshwater Biological Association, Ambleside, 113 pp.</a:t>
            </a:r>
            <a:endParaRPr lang="cs-CZ" sz="1200" dirty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Yang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Z (2014):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Molecular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Evolution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 A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Statistical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. Oxford University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Oxford, 512 pp.</a:t>
            </a:r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Zelený V (2013):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Rostliny Středozemí. Academia, Praha, 508 pp.</a:t>
            </a:r>
          </a:p>
          <a:p>
            <a:endParaRPr lang="cs-CZ" sz="1200" dirty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Zuur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AF,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Ieno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EN, </a:t>
            </a:r>
            <a:r>
              <a:rPr lang="cs-CZ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Meesters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 EHWG (2009):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Beginner´s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guide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to R.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Springer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Dordrecht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218 pp.</a:t>
            </a:r>
          </a:p>
          <a:p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solidFill>
                <a:prstClr val="black"/>
              </a:solidFill>
            </a:endParaRPr>
          </a:p>
          <a:p>
            <a:endParaRPr lang="cs-CZ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29430" y="16509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1249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46673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19452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2360" y="4866527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18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ČSN 75 7220 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Jakost vod - Kontrola jakosti povrchových vod</a:t>
            </a:r>
          </a:p>
          <a:p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ČSN </a:t>
            </a: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EN ISO 5667-3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Jakost vod - Odběr vzorků - Část 3: Pokyny pro konzervaci vzorků a manipulaci s nimi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ČSN ISO 5667-4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Jakost vod - Odběr vzorků - Část 4: Pokyny pro odběr vzorků z vodních nádrží</a:t>
            </a:r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ČSN ISO 5667-5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Jakost vod - Odběr vzorků - Část 5: Návod pro odběr vzorků pitné vody z úpraven vody a z vodovodních sítí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ČSN ISO 5667-6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Jakost vod - Odběr vzorků - Část 6: Návod pro odběr vzorků z řek a potoků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462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1102165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04" y="3429192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13285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494136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371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ČSN ISO 5667-10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Jakost vod - Odběr vzorků - Část 10: Pokyny pro odběr vzorků odpadních vod</a:t>
            </a:r>
          </a:p>
          <a:p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ČSN ISO 5667-11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Jakost vod - Odběr vzorků - Část 11: Pokyny pro odběr vzorků podzemních vod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ČSN ISO 5667-12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Jakost vod - Odběr vzorků - Část 12: Pokyny pro odběr vzorků dnových sedimentů</a:t>
            </a:r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ČSN ISO 5667-14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Jakost vod - Odběr vzorků - Část 14: Pokyny k zabezpečování jakosti odběru vzorků vod a manipulace s nimi</a:t>
            </a:r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ČSN EN ISO 5667-16 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Jakost vod - Odběr vzorků -  Část 16: Pokyny pro biologické zkoušení vzorků</a:t>
            </a:r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33500" y="4462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78199" y="112493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70646" y="3501200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1254" y="2132856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7349" y="4941168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14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70687" y="476672"/>
            <a:ext cx="634552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ČSN ISO 5667-17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Jakost vod - Odběr vzorků - Část 17: Návod pro odběr vzorků nerozpuštěných látek z velkých objemů vzorku</a:t>
            </a:r>
          </a:p>
          <a:p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dirty="0" smtClean="0"/>
          </a:p>
          <a:p>
            <a:endParaRPr lang="cs-CZ" sz="1200" dirty="0"/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200" dirty="0"/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78380" y="44624"/>
            <a:ext cx="1260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7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Cest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704</TotalTime>
  <Words>6670</Words>
  <Application>Microsoft Office PowerPoint</Application>
  <PresentationFormat>Předvádění na obrazovce (4:3)</PresentationFormat>
  <Paragraphs>1367</Paragraphs>
  <Slides>57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57</vt:i4>
      </vt:variant>
    </vt:vector>
  </HeadingPairs>
  <TitlesOfParts>
    <vt:vector size="58" baseType="lpstr">
      <vt:lpstr>Cesta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PrF UP Olomouc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Mgr. Adam Bednařík</dc:creator>
  <cp:lastModifiedBy>Mgr. Adam Bednařík</cp:lastModifiedBy>
  <cp:revision>146</cp:revision>
  <dcterms:created xsi:type="dcterms:W3CDTF">2014-07-24T08:27:41Z</dcterms:created>
  <dcterms:modified xsi:type="dcterms:W3CDTF">2015-05-11T13:43:40Z</dcterms:modified>
</cp:coreProperties>
</file>